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432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14290" y="595282"/>
          <a:ext cx="6500858" cy="255947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785818"/>
                <a:gridCol w="1071570"/>
                <a:gridCol w="3500462"/>
                <a:gridCol w="571504"/>
                <a:gridCol w="571504"/>
              </a:tblGrid>
              <a:tr h="28239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教职工及家庭私</a:t>
                      </a:r>
                      <a:r>
                        <a:rPr lang="zh-CN" altLang="en-US" sz="9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车独享</a:t>
                      </a:r>
                      <a:endParaRPr lang="en-US" altLang="zh-CN" sz="9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9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尊贵服务</a:t>
                      </a:r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维修、保养、洗车千元独享大礼包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1000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小计：</a:t>
                      </a:r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1,480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282398"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合作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车行就近门店预约上门取车，送车服务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200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335941"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 免费获得苏通龙卡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ETC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设备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OBU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一台*</a:t>
                      </a:r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" dirty="0" smtClean="0">
                          <a:latin typeface="微软雅黑" pitchFamily="34" charset="-122"/>
                          <a:ea typeface="微软雅黑" pitchFamily="34" charset="-122"/>
                        </a:rPr>
                        <a:t> 注：需要办理成功申办苏通龙卡并首刷任意金额后，可直接直接驾车至苏州地区苏通卡客服中心网点即可免费获赠</a:t>
                      </a:r>
                      <a:r>
                        <a:rPr lang="en-US" sz="600" dirty="0" smtClean="0">
                          <a:latin typeface="微软雅黑" pitchFamily="34" charset="-122"/>
                          <a:ea typeface="微软雅黑" pitchFamily="34" charset="-122"/>
                        </a:rPr>
                        <a:t>OBU</a:t>
                      </a:r>
                      <a:r>
                        <a:rPr lang="zh-CN" altLang="en-US" sz="600" dirty="0" smtClean="0">
                          <a:latin typeface="微软雅黑" pitchFamily="34" charset="-122"/>
                          <a:ea typeface="微软雅黑" pitchFamily="34" charset="-122"/>
                        </a:rPr>
                        <a:t>一台（含安装）</a:t>
                      </a: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280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3851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商业险保费</a:t>
                      </a:r>
                      <a:b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altLang="zh-CN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2000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元至</a:t>
                      </a:r>
                      <a:endParaRPr lang="en-US" altLang="zh-CN" sz="10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en-US" altLang="zh-CN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3500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元（含）</a:t>
                      </a:r>
                      <a:b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专享优惠计划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驾驶员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及随车人员意外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险一份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保额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56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万元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150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小计：</a:t>
                      </a:r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450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3571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家庭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电费充值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卡一份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300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2907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商业险保费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altLang="zh-CN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3500</a:t>
                      </a: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元以上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专享优惠计划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驾驶员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及随车人员意外险一份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保额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56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万元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150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000" dirty="0" smtClean="0">
                          <a:latin typeface="微软雅黑" pitchFamily="34" charset="-122"/>
                          <a:ea typeface="微软雅黑" pitchFamily="34" charset="-122"/>
                        </a:rPr>
                        <a:t>小计：</a:t>
                      </a:r>
                      <a:endParaRPr lang="en-US" altLang="zh-CN" sz="1000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/>
                      <a:r>
                        <a:rPr lang="en-US" altLang="zh-CN" sz="1000" dirty="0" smtClean="0">
                          <a:latin typeface="微软雅黑" pitchFamily="34" charset="-122"/>
                          <a:ea typeface="微软雅黑" pitchFamily="34" charset="-122"/>
                        </a:rPr>
                        <a:t>550</a:t>
                      </a:r>
                      <a:r>
                        <a:rPr lang="zh-CN" altLang="en-US" sz="1000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2684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家庭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电费充值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卡一份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400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特别专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属</a:t>
                      </a:r>
                      <a:endParaRPr lang="en-US" altLang="zh-CN" sz="10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服       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其他保险公司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转保专享计划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享受专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享优惠计划的同时，额外赠送家庭电费充值卡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100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8" y="23809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苏州市教职工及家庭私车保险团购方案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3" descr="2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14" y="42783"/>
            <a:ext cx="1357298" cy="40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14290" y="9239280"/>
          <a:ext cx="6500858" cy="5600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1428760"/>
                <a:gridCol w="923922"/>
                <a:gridCol w="1504970"/>
                <a:gridCol w="2643206"/>
              </a:tblGrid>
              <a:tr h="285752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专属客户</a:t>
                      </a:r>
                      <a:endParaRPr lang="en-US" altLang="zh-CN" sz="1200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服务经理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姓  名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电   话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邮    箱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12922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孙 毅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latin typeface="微软雅黑" pitchFamily="34" charset="-122"/>
                          <a:ea typeface="微软雅黑" pitchFamily="34" charset="-122"/>
                        </a:rPr>
                        <a:t>13812691951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微软雅黑" pitchFamily="34" charset="-122"/>
                          <a:ea typeface="微软雅黑" pitchFamily="34" charset="-122"/>
                        </a:rPr>
                        <a:t>sqsunyi@cpic.com.cn</a:t>
                      </a:r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290" y="9024966"/>
            <a:ext cx="578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 smtClean="0">
                <a:latin typeface="微软雅黑" pitchFamily="34" charset="-122"/>
                <a:ea typeface="微软雅黑" pitchFamily="34" charset="-122"/>
              </a:rPr>
              <a:t>*</a:t>
            </a:r>
            <a:r>
              <a:rPr lang="zh-CN" altLang="en-US" sz="900" b="1" dirty="0" smtClean="0">
                <a:latin typeface="微软雅黑" pitchFamily="34" charset="-122"/>
                <a:ea typeface="微软雅黑" pitchFamily="34" charset="-122"/>
              </a:rPr>
              <a:t>如遇商业险政策改革、保监会政策调整等不可抗力因素，独享尊贵服务部分会做相应调整，按实际承保为主。</a:t>
            </a:r>
          </a:p>
          <a:p>
            <a:endParaRPr lang="zh-CN" altLang="en-US" sz="9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31" name="Picture 7" descr="C:\Microsoft Office\MEDIA\CAGCAT10\j020546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4444" y="0"/>
            <a:ext cx="813556" cy="809466"/>
          </a:xfrm>
          <a:prstGeom prst="rect">
            <a:avLst/>
          </a:prstGeom>
          <a:noFill/>
        </p:spPr>
      </p:pic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14290" y="3167050"/>
          <a:ext cx="6500858" cy="5852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785818"/>
                <a:gridCol w="1071570"/>
                <a:gridCol w="3500462"/>
                <a:gridCol w="571504"/>
                <a:gridCol w="571504"/>
              </a:tblGrid>
              <a:tr h="923558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太平洋车险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专属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增值</a:t>
                      </a:r>
                      <a:endParaRPr lang="en-US" altLang="zh-CN" sz="10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人伤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全程</a:t>
                      </a:r>
                      <a:endParaRPr lang="en-US" altLang="zh-CN" sz="10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通</a:t>
                      </a: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援助卡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 凭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此卡可在造成自身人身损害或他人人身损害的交通事故中，获得“协助现场处理人伤事故”、“协助医疗救治事务”、“协助参与事故责任认定”、“协助民事赔偿调解”、“全程代办理赔”等八项管家式、全流程的专家现场援助服务，充分保障车主的合法权益，迅速妥善处理交通事故，最大程度减少车主损失，让车主不再手足无措。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5000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授信服务卡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 9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座以下非营运客车上次签单到本次签单期间理赔结案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0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次或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次；发生保险责任范围内的单方事故且损失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800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元以内，凭此卡可获得一次免查勘定损的便捷服务。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en-US" altLang="zh-CN" sz="1000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价值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:800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776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全国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道路免费</a:t>
                      </a: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救援服务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 客户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一旦遇到困境需要道路救援，均可拨打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24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小时服务热线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95500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，即可获得包括路边快修、派送燃料、困境救援等七项基本服务、以及在线故障排除知道、紧急信息传递、驾车医疗求援等三项特色服务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6744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太保独家免费续航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及免费住宿服务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 团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购客户异地出险可拨打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95500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享受太保独家推出的特色服务；异地救援旅行续程服务（车辆晚上十点前不能修复，提供免费</a:t>
                      </a:r>
                      <a:r>
                        <a:rPr lang="zh-CN" altLang="en-US" sz="900" u="sng" strike="noStrike" dirty="0">
                          <a:latin typeface="微软雅黑" pitchFamily="34" charset="-122"/>
                          <a:ea typeface="微软雅黑" pitchFamily="34" charset="-122"/>
                        </a:rPr>
                        <a:t>四星级酒店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住宿或续程交通</a:t>
                      </a:r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服务）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的尊贵服务！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en-US" altLang="zh-CN" sz="1000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价值：标准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约</a:t>
                      </a:r>
                      <a:r>
                        <a:rPr lang="en-US" altLang="zh-CN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500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r>
                        <a:rPr lang="en-US" altLang="zh-CN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/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天</a:t>
                      </a:r>
                      <a:r>
                        <a:rPr lang="en-US" altLang="zh-CN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·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间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68478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免费</a:t>
                      </a:r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代办</a:t>
                      </a:r>
                      <a:endParaRPr lang="en-US" altLang="zh-CN" sz="1000" b="1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验</a:t>
                      </a: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车服务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 团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购客户汽车年审时，只需将汽车开至指定验车服务点（金富、苏新、中标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，把验车所需相关材料和验车服务卡交给太保工作人员，由其全程协助完成车辆年检，客户只需缴纳正常验车所需国家规定费用，验车更加省心便捷。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en-US" altLang="zh-CN" sz="1000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（价值：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200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元）</a:t>
                      </a:r>
                      <a:r>
                        <a:rPr lang="zh-CN" altLang="en-US" sz="10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58530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免费上门收取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理赔材料服务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 除了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建设覆盖全辖的标准化的服务网点外，公司为了进一步</a:t>
                      </a:r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解决理赔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便捷性问题，公司携手中国邮政速递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EMS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推出“上门收取</a:t>
                      </a:r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理赔材料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”服务</a:t>
                      </a:r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。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en-US" altLang="zh-CN" sz="1000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（价值：</a:t>
                      </a:r>
                      <a:r>
                        <a:rPr lang="en-US" altLang="zh-CN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20</a:t>
                      </a:r>
                      <a:r>
                        <a:rPr lang="zh-CN" altLang="en-US" sz="10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元）</a:t>
                      </a:r>
                      <a:endParaRPr lang="en-US" altLang="zh-CN" sz="1000" u="none" strike="noStrike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5274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手机自助视频</a:t>
                      </a:r>
                      <a:b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zh-CN" altLang="en-US" sz="1000" b="1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查勘服务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客户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报案后，</a:t>
                      </a:r>
                      <a:r>
                        <a:rPr lang="en-US" altLang="zh-CN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95500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将案件转入后台核损，核损员通过视频</a:t>
                      </a:r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通     话</a:t>
                      </a:r>
                      <a:r>
                        <a:rPr lang="zh-CN" altLang="en-US" sz="900" u="none" strike="noStrike" dirty="0">
                          <a:latin typeface="微软雅黑" pitchFamily="34" charset="-122"/>
                          <a:ea typeface="微软雅黑" pitchFamily="34" charset="-122"/>
                        </a:rPr>
                        <a:t>指导客户使用手机自助查勘，完成定损后，客户即可离开现场，几分钟后估损单将以彩信方式发至客户手机。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4222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免费上门办理</a:t>
                      </a:r>
                      <a:endParaRPr lang="en-US" altLang="zh-CN" sz="1000" b="1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投保业务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     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为了便捷客户，我司有专门人员负责上门办理投保业务，让团购客户足不出户就可以完成投保事宜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28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手机微信</a:t>
                      </a:r>
                      <a:endParaRPr lang="en-US" altLang="zh-CN" sz="1000" b="1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 fontAlgn="ctr"/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出险报案定损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 dirty="0" smtClean="0">
                          <a:latin typeface="微软雅黑" pitchFamily="34" charset="-122"/>
                          <a:ea typeface="微软雅黑" pitchFamily="34" charset="-122"/>
                        </a:rPr>
                        <a:t>     关注“太平洋产险苏州分公司”微信公众号，出险后可通过任何文字或语音等方式与我司进行出险报案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特别赠送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b"/>
                </a:tc>
              </a:tr>
              <a:tr h="428628"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承保价格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     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根据目前承保条件，出险三次以内车险保费可以享受</a:t>
                      </a:r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折优惠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，但如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有承保条件变化，按实际折扣享受优惠为准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特别优惠</a:t>
                      </a:r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990" marR="1990" marT="2156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85728" y="523844"/>
          <a:ext cx="6357982" cy="9144057"/>
        </p:xfrm>
        <a:graphic>
          <a:graphicData uri="http://schemas.openxmlformats.org/drawingml/2006/table">
            <a:tbl>
              <a:tblPr/>
              <a:tblGrid>
                <a:gridCol w="481750"/>
                <a:gridCol w="784072"/>
                <a:gridCol w="1132478"/>
                <a:gridCol w="957969"/>
                <a:gridCol w="1306376"/>
                <a:gridCol w="958581"/>
                <a:gridCol w="736756"/>
              </a:tblGrid>
              <a:tr h="456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 dirty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序号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车牌号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原有保险公司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车主姓名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联系方式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车险到期日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solidFill>
                            <a:srgbClr val="000000"/>
                          </a:solidFill>
                          <a:latin typeface="Calibri"/>
                          <a:ea typeface="黑体"/>
                          <a:cs typeface="宋体"/>
                        </a:rPr>
                        <a:t>本人签字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 dirty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6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7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8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9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11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12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13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14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15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 dirty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16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17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18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19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20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26213" marR="26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kern="0" dirty="0">
                        <a:solidFill>
                          <a:srgbClr val="00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26213" marR="26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8" y="95216"/>
            <a:ext cx="5692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2016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年苏州市教职工及家庭私车保险团购申请表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876</Words>
  <PresentationFormat>A4 纸张(210x297 毫米)</PresentationFormat>
  <Paragraphs>210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孙毅</dc:creator>
  <cp:lastModifiedBy>Admin</cp:lastModifiedBy>
  <cp:revision>99</cp:revision>
  <dcterms:created xsi:type="dcterms:W3CDTF">2016-03-02T02:59:58Z</dcterms:created>
  <dcterms:modified xsi:type="dcterms:W3CDTF">2016-03-25T11:33:16Z</dcterms:modified>
</cp:coreProperties>
</file>